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90" r:id="rId6"/>
    <p:sldId id="260" r:id="rId7"/>
    <p:sldId id="262" r:id="rId8"/>
    <p:sldId id="261" r:id="rId9"/>
    <p:sldId id="263" r:id="rId10"/>
    <p:sldId id="264" r:id="rId11"/>
    <p:sldId id="286" r:id="rId12"/>
    <p:sldId id="287" r:id="rId13"/>
    <p:sldId id="291" r:id="rId14"/>
    <p:sldId id="267" r:id="rId15"/>
    <p:sldId id="268" r:id="rId16"/>
    <p:sldId id="269" r:id="rId17"/>
    <p:sldId id="281" r:id="rId18"/>
    <p:sldId id="282" r:id="rId19"/>
    <p:sldId id="266" r:id="rId20"/>
    <p:sldId id="284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Электромагнитная индукция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8784976" cy="58326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Единицей измерения магнитного потока является вебер (</a:t>
                </a:r>
                <a:r>
                  <a:rPr lang="ru-RU" dirty="0" err="1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Вб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). </a:t>
                </a:r>
                <a:endParaRPr lang="en-US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dirty="0" err="1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Вб</a:t>
                </a: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= Тл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м</m:t>
                        </m:r>
                      </m:e>
                      <m:sup>
                        <m:r>
                          <m:rPr>
                            <m:nor/>
                          </m:rPr>
                          <a:rPr lang="ru-RU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= 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 · </a:t>
                </a: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с</a:t>
                </a:r>
                <a:endParaRPr lang="en-US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Магнитный поток, равный 1 </a:t>
                </a:r>
                <a:r>
                  <a:rPr lang="ru-RU" i="1" dirty="0" err="1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Вб</a:t>
                </a:r>
                <a:r>
                  <a:rPr lang="ru-RU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, создается магнитным полем с индукцией 1 Тл, пронизывающим по направлению нормали плоский контур площадью 1 м</a:t>
                </a:r>
                <a:r>
                  <a:rPr lang="ru-RU" i="1" baseline="30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2</a:t>
                </a:r>
                <a:endParaRPr lang="en-US" i="1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ru-RU" i="1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Электромагнитная индукция —</a:t>
                </a:r>
                <a:r>
                  <a:rPr lang="ru-RU" i="1" dirty="0">
                    <a:solidFill>
                      <a:srgbClr val="C00000"/>
                    </a:solidFill>
                    <a:latin typeface="Georgia" pitchFamily="18" charset="0"/>
                  </a:rPr>
                  <a:t> это явление возникновения электрического тока в </a:t>
                </a:r>
                <a:r>
                  <a:rPr lang="ru-RU" i="1" dirty="0" smtClean="0">
                    <a:solidFill>
                      <a:srgbClr val="C00000"/>
                    </a:solidFill>
                    <a:latin typeface="Georgia" pitchFamily="18" charset="0"/>
                  </a:rPr>
                  <a:t>замкнутом </a:t>
                </a:r>
                <a:r>
                  <a:rPr lang="ru-RU" i="1" dirty="0">
                    <a:solidFill>
                      <a:srgbClr val="C00000"/>
                    </a:solidFill>
                    <a:latin typeface="Georgia" pitchFamily="18" charset="0"/>
                  </a:rPr>
                  <a:t>проводящем контуре при изменении магнитного потока, пронизывающего контур. </a:t>
                </a:r>
                <a:r>
                  <a:rPr lang="ru-RU" i="1" dirty="0" smtClean="0">
                    <a:solidFill>
                      <a:srgbClr val="C00000"/>
                    </a:solidFill>
                    <a:latin typeface="Georgia" pitchFamily="18" charset="0"/>
                  </a:rPr>
                  <a:t> </a:t>
                </a:r>
                <a:endParaRPr lang="ru-RU" i="1" dirty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8784976" cy="5832648"/>
              </a:xfrm>
              <a:blipFill rotWithShape="1">
                <a:blip r:embed="rId2"/>
                <a:stretch>
                  <a:fillRect l="-1664" t="-2821" b="-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0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24518"/>
                <a:ext cx="8964488" cy="577283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2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При 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изменении магнитного потока, проходящего через контур, на свободные заряды в контуре действуют некоторые силы — </a:t>
                </a:r>
                <a:r>
                  <a:rPr lang="ru-RU" sz="2200" i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сторонние силы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, вызывающие движение зарядов. </a:t>
                </a:r>
                <a:endParaRPr lang="ru-RU" sz="22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Р</a:t>
                </a:r>
                <a:r>
                  <a:rPr lang="ru-RU" sz="22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абота 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сторонних сил по перемещению единичного положительного заряда вокруг контура называется </a:t>
                </a:r>
                <a:r>
                  <a:rPr lang="ru-RU" sz="2200" i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электродвижущей силой 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(ЭДС): </a:t>
                </a:r>
                <a:endParaRPr lang="ru-RU" sz="22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l-GR" i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ε</a:t>
                </a:r>
                <a:r>
                  <a:rPr lang="ru-RU" i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Georgia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ru-RU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Georgia" pitchFamily="18" charset="0"/>
                              </a:rPr>
                              <m:t>ст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ru-RU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ru-RU" i="1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Если меняется 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магнитный поток сквозь контур, соответствующая ЭДС называется ЭДС индукции и обозначается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. </a:t>
                </a:r>
                <a:endParaRPr lang="en-US" sz="24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ε</m:t>
                        </m:r>
                      </m:e>
                      <m:sub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- 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это работа сторонних сил, возникающих при изменении </a:t>
                </a:r>
                <a:r>
                  <a:rPr lang="ru-RU" sz="22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магнитного 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потока через контур, по перемещению единичного положительного заряда вокруг контура. </a:t>
                </a:r>
                <a:endParaRPr lang="ru-RU" sz="2400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24518"/>
                <a:ext cx="8964488" cy="5772834"/>
              </a:xfrm>
              <a:blipFill rotWithShape="1">
                <a:blip r:embed="rId2"/>
                <a:stretch>
                  <a:fillRect l="-1768" t="-634" r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9512" y="1166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ЭДС индукции</a:t>
            </a:r>
          </a:p>
        </p:txBody>
      </p:sp>
    </p:spTree>
    <p:extLst>
      <p:ext uri="{BB962C8B-B14F-4D97-AF65-F5344CB8AC3E}">
        <p14:creationId xmlns:p14="http://schemas.microsoft.com/office/powerpoint/2010/main" val="25222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6" y="0"/>
            <a:ext cx="9121583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 электромагнитной индукции Фарадея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20688"/>
                <a:ext cx="8749480" cy="590465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Опыты показали, что сила индукционного тока </a:t>
                </a:r>
                <a:r>
                  <a:rPr lang="ru-RU" sz="2600" i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I </a:t>
                </a:r>
                <a:r>
                  <a:rPr lang="ru-RU" sz="26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прямо пропорциональна модулю скорости изменения магнитного потока: </a:t>
                </a:r>
              </a:p>
              <a:p>
                <a:pPr marL="0" indent="0">
                  <a:buNone/>
                </a:pPr>
                <a:r>
                  <a:rPr lang="ru-RU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I ∼</a:t>
                </a:r>
                <a:r>
                  <a:rPr lang="en-US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31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endParaRPr lang="ru-RU" sz="31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Из </a:t>
                </a:r>
                <a:r>
                  <a:rPr lang="ru-RU" sz="26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закона Ома для полной цепи </a:t>
                </a:r>
                <a:r>
                  <a:rPr lang="ru-RU" sz="2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: </a:t>
                </a:r>
                <a:r>
                  <a:rPr lang="ru-RU" sz="31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I 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ε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31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Значит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ε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31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∼</a:t>
                </a:r>
                <a:r>
                  <a:rPr lang="en-US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31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t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1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  </a:t>
                </a: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 СИ коэффициент пропорциональности равен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ε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31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=</a:t>
                </a:r>
                <a:r>
                  <a:rPr lang="en-US" sz="31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1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31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Φ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∆</m:t>
                            </m:r>
                            <m:r>
                              <m:rPr>
                                <m:nor/>
                              </m:rPr>
                              <a:rPr lang="ru-RU" sz="3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Georgia" pitchFamily="18" charset="0"/>
                              </a:rPr>
                              <m:t>t</m:t>
                            </m:r>
                          </m:den>
                        </m:f>
                      </m:e>
                    </m:d>
                    <m:r>
                      <a:rPr lang="en-US" sz="3500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2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з</a:t>
                </a:r>
                <a:r>
                  <a:rPr lang="ru-RU" sz="22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акон электромагнитной индукции Фарадея</a:t>
                </a:r>
                <a:r>
                  <a:rPr lang="ru-RU" sz="28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ru-RU" sz="28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При </a:t>
                </a:r>
                <a:r>
                  <a:rPr lang="ru-RU" sz="2800" i="1" dirty="0">
                    <a:solidFill>
                      <a:srgbClr val="C00000"/>
                    </a:solidFill>
                    <a:latin typeface="Georgia" pitchFamily="18" charset="0"/>
                  </a:rPr>
                  <a:t>изменении магнитного потока, </a:t>
                </a:r>
                <a:r>
                  <a:rPr lang="ru-RU" sz="28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пронизывающего </a:t>
                </a:r>
                <a:r>
                  <a:rPr lang="ru-RU" sz="2800" i="1" dirty="0">
                    <a:solidFill>
                      <a:srgbClr val="C00000"/>
                    </a:solidFill>
                    <a:latin typeface="Georgia" pitchFamily="18" charset="0"/>
                  </a:rPr>
                  <a:t>контур, в этом контуре возникает ЭДС индукции, равная модулю скорости изменения магнитного потока.</a:t>
                </a:r>
                <a:endParaRPr lang="en-US" sz="3100" i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20688"/>
                <a:ext cx="8749480" cy="5904656"/>
              </a:xfrm>
              <a:blipFill rotWithShape="1">
                <a:blip r:embed="rId2"/>
                <a:stretch>
                  <a:fillRect l="-1533" t="-2169" r="-2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ekart-vrn.ru/img/Physics/Electricity/Lenzs-rule-demonstrating-device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" y="1484784"/>
            <a:ext cx="868736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Правило Ленца</a:t>
            </a:r>
          </a:p>
        </p:txBody>
      </p:sp>
    </p:spTree>
    <p:extLst>
      <p:ext uri="{BB962C8B-B14F-4D97-AF65-F5344CB8AC3E}">
        <p14:creationId xmlns:p14="http://schemas.microsoft.com/office/powerpoint/2010/main" val="41858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Правило Ленца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0" y="476672"/>
            <a:ext cx="892899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магнитных потока — собственный и внешний — связаны между собой строго определённым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образом.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Индукционный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ток всегда имеет такое направление, что собственный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магнитный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поток препятствует изменению внешнего магнитного потока.</a:t>
            </a:r>
          </a:p>
        </p:txBody>
      </p:sp>
      <p:pic>
        <p:nvPicPr>
          <p:cNvPr id="5124" name="Picture 4" descr="http://works.tarefer.ru/89/100176/pics/image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9888"/>
            <a:ext cx="3744416" cy="34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459888"/>
            <a:ext cx="3439531" cy="35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2625"/>
            <a:ext cx="5688632" cy="351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72" y="5982927"/>
            <a:ext cx="902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Georgia" pitchFamily="18" charset="0"/>
              </a:rPr>
              <a:t>Правило Ленца имеет глубокий физический смысл – оно выражает закон сохранения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0143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134" y="771525"/>
            <a:ext cx="91148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1. Определить направление вектора  В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внешнего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магнитного поля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1437408"/>
            <a:ext cx="5919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2.Определить, как изменяется магнитный поток через поверхность, ограниченную контуром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-6176" y="2561248"/>
            <a:ext cx="554258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Определить направление вектора</a:t>
            </a:r>
          </a:p>
          <a:p>
            <a:pPr eaLnBrk="1" hangingPunct="1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поля индукционного тока:</a:t>
            </a:r>
          </a:p>
          <a:p>
            <a:pPr eaLnBrk="1" hangingPunct="1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а) если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внешний магнитный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поток увеличивается, то векторы противоположно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направлены</a:t>
            </a:r>
          </a:p>
          <a:p>
            <a:pPr eaLnBrk="1" hangingPunct="1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 если магнитный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поток.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уменьшается, то векторы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сонаправлены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eaLnBrk="1" hangingPunct="1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887538" y="5969000"/>
            <a:ext cx="2684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9134" y="5594648"/>
            <a:ext cx="6538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4.Пользуясь правилом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буравчика, определить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направление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индукционного тока 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контуре.                                             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8459788" y="4868863"/>
            <a:ext cx="0" cy="1223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656638" y="5321300"/>
            <a:ext cx="37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v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8675688" y="5373688"/>
            <a:ext cx="2889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919788" y="409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grpSp>
        <p:nvGrpSpPr>
          <p:cNvPr id="11277" name="Группа 4"/>
          <p:cNvGrpSpPr>
            <a:grpSpLocks/>
          </p:cNvGrpSpPr>
          <p:nvPr/>
        </p:nvGrpSpPr>
        <p:grpSpPr bwMode="auto">
          <a:xfrm rot="10800000" flipH="1">
            <a:off x="6799381" y="4480719"/>
            <a:ext cx="857250" cy="2000250"/>
            <a:chOff x="2500298" y="1785926"/>
            <a:chExt cx="642942" cy="2000264"/>
          </a:xfrm>
        </p:grpSpPr>
        <p:sp>
          <p:nvSpPr>
            <p:cNvPr id="6" name="Куб 5"/>
            <p:cNvSpPr/>
            <p:nvPr/>
          </p:nvSpPr>
          <p:spPr>
            <a:xfrm>
              <a:off x="2500298" y="2714619"/>
              <a:ext cx="642942" cy="1071571"/>
            </a:xfrm>
            <a:prstGeom prst="cube">
              <a:avLst>
                <a:gd name="adj" fmla="val 18905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Куб 6"/>
            <p:cNvSpPr/>
            <p:nvPr/>
          </p:nvSpPr>
          <p:spPr>
            <a:xfrm>
              <a:off x="2500298" y="1785926"/>
              <a:ext cx="642942" cy="1071569"/>
            </a:xfrm>
            <a:prstGeom prst="cube">
              <a:avLst>
                <a:gd name="adj" fmla="val 1890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Кольцо 8"/>
          <p:cNvSpPr/>
          <p:nvPr/>
        </p:nvSpPr>
        <p:spPr>
          <a:xfrm rot="15684269">
            <a:off x="5475089" y="1771497"/>
            <a:ext cx="3143272" cy="3031035"/>
          </a:xfrm>
          <a:prstGeom prst="donut">
            <a:avLst>
              <a:gd name="adj" fmla="val 3253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Right"/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 flipH="1">
            <a:off x="7380288" y="1557338"/>
            <a:ext cx="2643187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" name="Прямая соединительная линия 8"/>
          <p:cNvCxnSpPr/>
          <p:nvPr/>
        </p:nvCxnSpPr>
        <p:spPr>
          <a:xfrm rot="16200000" flipH="1">
            <a:off x="5986463" y="2735264"/>
            <a:ext cx="2214563" cy="1588"/>
          </a:xfrm>
          <a:prstGeom prst="line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4214813" y="1585985"/>
            <a:ext cx="2643187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7667625" y="1484313"/>
            <a:ext cx="2643188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3924300" y="1412875"/>
            <a:ext cx="2643188" cy="4572000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072301" y="2555081"/>
            <a:ext cx="2286000" cy="1588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0" name="Arc 46"/>
          <p:cNvSpPr>
            <a:spLocks/>
          </p:cNvSpPr>
          <p:nvPr/>
        </p:nvSpPr>
        <p:spPr bwMode="auto">
          <a:xfrm flipV="1">
            <a:off x="6567488" y="3820546"/>
            <a:ext cx="1225550" cy="288925"/>
          </a:xfrm>
          <a:custGeom>
            <a:avLst/>
            <a:gdLst>
              <a:gd name="T0" fmla="*/ 0 w 30404"/>
              <a:gd name="T1" fmla="*/ 821604 h 21600"/>
              <a:gd name="T2" fmla="*/ 49400507 w 30404"/>
              <a:gd name="T3" fmla="*/ 1500979 h 21600"/>
              <a:gd name="T4" fmla="*/ 21634243 w 30404"/>
              <a:gd name="T5" fmla="*/ 3864707 h 21600"/>
              <a:gd name="T6" fmla="*/ 0 60000 65536"/>
              <a:gd name="T7" fmla="*/ 0 60000 65536"/>
              <a:gd name="T8" fmla="*/ 0 60000 65536"/>
              <a:gd name="T9" fmla="*/ 0 w 30404"/>
              <a:gd name="T10" fmla="*/ 0 h 21600"/>
              <a:gd name="T11" fmla="*/ 30404 w 304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04" h="21600" fill="none" extrusionOk="0">
                <a:moveTo>
                  <a:pt x="0" y="4592"/>
                </a:moveTo>
                <a:cubicBezTo>
                  <a:pt x="3800" y="1616"/>
                  <a:pt x="8488" y="-1"/>
                  <a:pt x="13315" y="0"/>
                </a:cubicBezTo>
                <a:cubicBezTo>
                  <a:pt x="20002" y="0"/>
                  <a:pt x="26313" y="3097"/>
                  <a:pt x="30403" y="8389"/>
                </a:cubicBezTo>
              </a:path>
              <a:path w="30404" h="21600" stroke="0" extrusionOk="0">
                <a:moveTo>
                  <a:pt x="0" y="4592"/>
                </a:moveTo>
                <a:cubicBezTo>
                  <a:pt x="3800" y="1616"/>
                  <a:pt x="8488" y="-1"/>
                  <a:pt x="13315" y="0"/>
                </a:cubicBezTo>
                <a:cubicBezTo>
                  <a:pt x="20002" y="0"/>
                  <a:pt x="26313" y="3097"/>
                  <a:pt x="30403" y="8389"/>
                </a:cubicBezTo>
                <a:lnTo>
                  <a:pt x="13315" y="2160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Дуга 23"/>
          <p:cNvSpPr/>
          <p:nvPr/>
        </p:nvSpPr>
        <p:spPr>
          <a:xfrm flipV="1">
            <a:off x="4214813" y="225528"/>
            <a:ext cx="2643187" cy="3378263"/>
          </a:xfrm>
          <a:prstGeom prst="arc">
            <a:avLst>
              <a:gd name="adj1" fmla="val 16772899"/>
              <a:gd name="adj2" fmla="val 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flipH="1" flipV="1">
            <a:off x="7316114" y="45514"/>
            <a:ext cx="2994699" cy="3558277"/>
          </a:xfrm>
          <a:prstGeom prst="arc">
            <a:avLst>
              <a:gd name="adj1" fmla="val 17100279"/>
              <a:gd name="adj2" fmla="val 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8"/>
          <p:cNvCxnSpPr/>
          <p:nvPr/>
        </p:nvCxnSpPr>
        <p:spPr>
          <a:xfrm flipV="1">
            <a:off x="7003560" y="1779008"/>
            <a:ext cx="0" cy="1824783"/>
          </a:xfrm>
          <a:prstGeom prst="line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46"/>
          <p:cNvSpPr>
            <a:spLocks/>
          </p:cNvSpPr>
          <p:nvPr/>
        </p:nvSpPr>
        <p:spPr bwMode="auto">
          <a:xfrm rot="10800000">
            <a:off x="6410212" y="3698875"/>
            <a:ext cx="1225550" cy="394917"/>
          </a:xfrm>
          <a:custGeom>
            <a:avLst/>
            <a:gdLst>
              <a:gd name="T0" fmla="*/ 0 w 30404"/>
              <a:gd name="T1" fmla="*/ 821604 h 21600"/>
              <a:gd name="T2" fmla="*/ 49400507 w 30404"/>
              <a:gd name="T3" fmla="*/ 1500979 h 21600"/>
              <a:gd name="T4" fmla="*/ 21634243 w 30404"/>
              <a:gd name="T5" fmla="*/ 3864707 h 21600"/>
              <a:gd name="T6" fmla="*/ 0 60000 65536"/>
              <a:gd name="T7" fmla="*/ 0 60000 65536"/>
              <a:gd name="T8" fmla="*/ 0 60000 65536"/>
              <a:gd name="T9" fmla="*/ 0 w 30404"/>
              <a:gd name="T10" fmla="*/ 0 h 21600"/>
              <a:gd name="T11" fmla="*/ 30404 w 304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04" h="21600" fill="none" extrusionOk="0">
                <a:moveTo>
                  <a:pt x="0" y="4592"/>
                </a:moveTo>
                <a:cubicBezTo>
                  <a:pt x="3800" y="1616"/>
                  <a:pt x="8488" y="-1"/>
                  <a:pt x="13315" y="0"/>
                </a:cubicBezTo>
                <a:cubicBezTo>
                  <a:pt x="20002" y="0"/>
                  <a:pt x="26313" y="3097"/>
                  <a:pt x="30403" y="8389"/>
                </a:cubicBezTo>
              </a:path>
              <a:path w="30404" h="21600" stroke="0" extrusionOk="0">
                <a:moveTo>
                  <a:pt x="0" y="4592"/>
                </a:moveTo>
                <a:cubicBezTo>
                  <a:pt x="3800" y="1616"/>
                  <a:pt x="8488" y="-1"/>
                  <a:pt x="13315" y="0"/>
                </a:cubicBezTo>
                <a:cubicBezTo>
                  <a:pt x="20002" y="0"/>
                  <a:pt x="26313" y="3097"/>
                  <a:pt x="30403" y="8389"/>
                </a:cubicBezTo>
                <a:lnTo>
                  <a:pt x="13315" y="2160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8644010" y="4900424"/>
            <a:ext cx="0" cy="131244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33" y="44023"/>
            <a:ext cx="8960085" cy="7275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 задач на правило Ленца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5" grpId="0"/>
      <p:bldP spid="11278" grpId="0" animBg="1"/>
      <p:bldP spid="11278" grpId="1" animBg="1"/>
      <p:bldP spid="11291" grpId="0"/>
      <p:bldP spid="11292" grpId="0" animBg="1"/>
      <p:bldP spid="9" grpId="0" animBg="1"/>
      <p:bldP spid="18" grpId="0" animBg="1"/>
      <p:bldP spid="18" grpId="1" animBg="1"/>
      <p:bldP spid="16" grpId="0" animBg="1"/>
      <p:bldP spid="16" grpId="1" animBg="1"/>
      <p:bldP spid="19" grpId="0" animBg="1"/>
      <p:bldP spid="17" grpId="0" animBg="1"/>
      <p:bldP spid="11310" grpId="0" animBg="1"/>
      <p:bldP spid="24" grpId="0" animBg="1"/>
      <p:bldP spid="25" grpId="0" animBg="1"/>
      <p:bldP spid="28" grpId="0" animBg="1"/>
      <p:bldP spid="28" grpId="1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308850" y="4365625"/>
            <a:ext cx="10795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583613" y="41687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293" name="Text Box 23"/>
          <p:cNvSpPr txBox="1">
            <a:spLocks noChangeArrowheads="1"/>
          </p:cNvSpPr>
          <p:nvPr/>
        </p:nvSpPr>
        <p:spPr bwMode="auto">
          <a:xfrm>
            <a:off x="879475" y="2008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180975" y="993852"/>
                <a:ext cx="9036496" cy="70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1. Определим 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направление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b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внешнего поля</a:t>
                </a:r>
              </a:p>
              <a:p>
                <a:pPr eaLnBrk="1" hangingPunct="1"/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(входит в южный полюс)</a:t>
                </a:r>
              </a:p>
            </p:txBody>
          </p:sp>
        </mc:Choice>
        <mc:Fallback xmlns="">
          <p:sp>
            <p:nvSpPr>
              <p:cNvPr id="1231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75" y="993852"/>
                <a:ext cx="9036496" cy="705642"/>
              </a:xfrm>
              <a:prstGeom prst="rect">
                <a:avLst/>
              </a:prstGeom>
              <a:blipFill rotWithShape="1">
                <a:blip r:embed="rId2"/>
                <a:stretch>
                  <a:fillRect l="-607"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80975" y="162505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2. Магнит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удаляется от кольца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4" name="Text Box 26"/>
              <p:cNvSpPr txBox="1">
                <a:spLocks noChangeArrowheads="1"/>
              </p:cNvSpPr>
              <p:nvPr/>
            </p:nvSpPr>
            <p:spPr bwMode="auto">
              <a:xfrm>
                <a:off x="128190" y="2152971"/>
                <a:ext cx="6211888" cy="705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3. Значит 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вектор магнитного поля индукционного тока  </a:t>
                </a:r>
                <a:r>
                  <a:rPr lang="ru-RU" dirty="0" err="1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сонаправлен</a:t>
                </a:r>
                <a:r>
                  <a:rPr lang="ru-RU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В </m:t>
                        </m:r>
                      </m:e>
                    </m:acc>
                  </m:oMath>
                </a14:m>
                <a:endParaRPr lang="ru-RU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23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190" y="2152971"/>
                <a:ext cx="6211888" cy="705642"/>
              </a:xfrm>
              <a:prstGeom prst="rect">
                <a:avLst/>
              </a:prstGeom>
              <a:blipFill rotWithShape="1">
                <a:blip r:embed="rId3"/>
                <a:stretch>
                  <a:fillRect l="-785" t="-4310" r="-1178"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90983" y="2869325"/>
            <a:ext cx="8538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4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правилу  буравчика определим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направление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индукционного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тока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563937" y="1625055"/>
            <a:ext cx="4824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 т.е. магнитный поток уменьшается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2299" name="Группа 12"/>
          <p:cNvGrpSpPr>
            <a:grpSpLocks/>
          </p:cNvGrpSpPr>
          <p:nvPr/>
        </p:nvGrpSpPr>
        <p:grpSpPr bwMode="auto">
          <a:xfrm rot="5400000">
            <a:off x="7088188" y="4081463"/>
            <a:ext cx="857250" cy="2000250"/>
            <a:chOff x="2500298" y="1785926"/>
            <a:chExt cx="642942" cy="2000264"/>
          </a:xfrm>
        </p:grpSpPr>
        <p:sp>
          <p:nvSpPr>
            <p:cNvPr id="14" name="Куб 13"/>
            <p:cNvSpPr>
              <a:spLocks noChangeArrowheads="1"/>
            </p:cNvSpPr>
            <p:nvPr/>
          </p:nvSpPr>
          <p:spPr bwMode="auto">
            <a:xfrm>
              <a:off x="2500298" y="2717796"/>
              <a:ext cx="642942" cy="1071569"/>
            </a:xfrm>
            <a:prstGeom prst="cube">
              <a:avLst>
                <a:gd name="adj" fmla="val 18903"/>
              </a:avLst>
            </a:prstGeom>
            <a:solidFill>
              <a:srgbClr val="FF0000"/>
            </a:solidFill>
            <a:ln w="25400" cap="rnd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Куб 14"/>
            <p:cNvSpPr>
              <a:spLocks noChangeArrowheads="1"/>
            </p:cNvSpPr>
            <p:nvPr/>
          </p:nvSpPr>
          <p:spPr bwMode="auto">
            <a:xfrm>
              <a:off x="2500298" y="1789101"/>
              <a:ext cx="642942" cy="1071571"/>
            </a:xfrm>
            <a:prstGeom prst="cube">
              <a:avLst>
                <a:gd name="adj" fmla="val 18903"/>
              </a:avLst>
            </a:prstGeom>
            <a:solidFill>
              <a:srgbClr val="6600FF"/>
            </a:solidFill>
            <a:ln w="25400" cap="rnd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2300" name="Кольцо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12" y="3722687"/>
            <a:ext cx="1781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3132138" y="4868863"/>
            <a:ext cx="3143250" cy="1587"/>
            <a:chOff x="2000232" y="3714752"/>
            <a:chExt cx="3143272" cy="158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000232" y="3714752"/>
              <a:ext cx="2071701" cy="1588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286248" y="3714752"/>
              <a:ext cx="857256" cy="1588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"/>
          <p:cNvGrpSpPr>
            <a:grpSpLocks/>
          </p:cNvGrpSpPr>
          <p:nvPr/>
        </p:nvGrpSpPr>
        <p:grpSpPr bwMode="auto">
          <a:xfrm rot="1471705">
            <a:off x="3128995" y="717300"/>
            <a:ext cx="4479925" cy="3811588"/>
            <a:chOff x="904634" y="-891026"/>
            <a:chExt cx="4480876" cy="3810881"/>
          </a:xfrm>
        </p:grpSpPr>
        <p:sp>
          <p:nvSpPr>
            <p:cNvPr id="4" name="Дуга 3"/>
            <p:cNvSpPr>
              <a:spLocks noChangeArrowheads="1"/>
            </p:cNvSpPr>
            <p:nvPr/>
          </p:nvSpPr>
          <p:spPr bwMode="auto">
            <a:xfrm rot="7476911">
              <a:off x="1155465" y="-1087892"/>
              <a:ext cx="3756916" cy="4258579"/>
            </a:xfrm>
            <a:custGeom>
              <a:avLst/>
              <a:gdLst>
                <a:gd name="T0" fmla="*/ 1930690 w 3757474"/>
                <a:gd name="T1" fmla="*/ 814 h 4258270"/>
                <a:gd name="T2" fmla="*/ 1878737 w 3757474"/>
                <a:gd name="T3" fmla="*/ 2129135 h 4258270"/>
                <a:gd name="T4" fmla="*/ 2779025 w 3757474"/>
                <a:gd name="T5" fmla="*/ 260379 h 4258270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0"/>
                <a:gd name="T11" fmla="*/ 2779025 w 3757474"/>
                <a:gd name="T12" fmla="*/ 260379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Дуга 6"/>
            <p:cNvSpPr>
              <a:spLocks noChangeArrowheads="1"/>
            </p:cNvSpPr>
            <p:nvPr/>
          </p:nvSpPr>
          <p:spPr bwMode="auto">
            <a:xfrm rot="7572792">
              <a:off x="1377763" y="-1141857"/>
              <a:ext cx="3756916" cy="4258579"/>
            </a:xfrm>
            <a:custGeom>
              <a:avLst/>
              <a:gdLst>
                <a:gd name="T0" fmla="*/ 3118185 w 3757474"/>
                <a:gd name="T1" fmla="*/ 529073 h 4258270"/>
                <a:gd name="T2" fmla="*/ 1878737 w 3757474"/>
                <a:gd name="T3" fmla="*/ 2129135 h 4258270"/>
                <a:gd name="T4" fmla="*/ 3757474 w 3757474"/>
                <a:gd name="T5" fmla="*/ 2129135 h 4258270"/>
                <a:gd name="T6" fmla="*/ 11796480 60000 65536"/>
                <a:gd name="T7" fmla="*/ 11796480 60000 65536"/>
                <a:gd name="T8" fmla="*/ 5898240 60000 65536"/>
                <a:gd name="T9" fmla="*/ 3118185 w 3757474"/>
                <a:gd name="T10" fmla="*/ 529073 h 4258270"/>
                <a:gd name="T11" fmla="*/ 3757474 w 3757474"/>
                <a:gd name="T12" fmla="*/ 2129135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 rot="20152017" flipV="1">
            <a:off x="3096302" y="5316883"/>
            <a:ext cx="4481513" cy="3810000"/>
            <a:chOff x="904634" y="-891026"/>
            <a:chExt cx="4480876" cy="3810881"/>
          </a:xfrm>
        </p:grpSpPr>
        <p:sp>
          <p:nvSpPr>
            <p:cNvPr id="10" name="Дуга 9"/>
            <p:cNvSpPr>
              <a:spLocks noChangeArrowheads="1"/>
            </p:cNvSpPr>
            <p:nvPr/>
          </p:nvSpPr>
          <p:spPr bwMode="auto">
            <a:xfrm rot="7476911">
              <a:off x="1155516" y="-1087921"/>
              <a:ext cx="3756894" cy="4258658"/>
            </a:xfrm>
            <a:custGeom>
              <a:avLst/>
              <a:gdLst>
                <a:gd name="T0" fmla="*/ 1930690 w 3757474"/>
                <a:gd name="T1" fmla="*/ 814 h 4258270"/>
                <a:gd name="T2" fmla="*/ 1878737 w 3757474"/>
                <a:gd name="T3" fmla="*/ 2129135 h 4258270"/>
                <a:gd name="T4" fmla="*/ 2779025 w 3757474"/>
                <a:gd name="T5" fmla="*/ 260379 h 4258270"/>
                <a:gd name="T6" fmla="*/ 11796480 60000 65536"/>
                <a:gd name="T7" fmla="*/ 17694720 60000 65536"/>
                <a:gd name="T8" fmla="*/ 0 60000 65536"/>
                <a:gd name="T9" fmla="*/ 1930690 w 3757474"/>
                <a:gd name="T10" fmla="*/ 814 h 4258270"/>
                <a:gd name="T11" fmla="*/ 2779025 w 3757474"/>
                <a:gd name="T12" fmla="*/ 260379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1930690" y="814"/>
                  </a:moveTo>
                  <a:lnTo>
                    <a:pt x="1930689" y="814"/>
                  </a:lnTo>
                  <a:cubicBezTo>
                    <a:pt x="2227597" y="10122"/>
                    <a:pt x="2518326" y="99076"/>
                    <a:pt x="2779024" y="26037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 type="triangle" w="lg" len="lg"/>
              <a:tailEnd type="none" w="lg" len="lg"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Дуга 10"/>
            <p:cNvSpPr>
              <a:spLocks noChangeArrowheads="1"/>
            </p:cNvSpPr>
            <p:nvPr/>
          </p:nvSpPr>
          <p:spPr bwMode="auto">
            <a:xfrm rot="7572792">
              <a:off x="1377734" y="-1141908"/>
              <a:ext cx="3756894" cy="4258658"/>
            </a:xfrm>
            <a:custGeom>
              <a:avLst/>
              <a:gdLst>
                <a:gd name="T0" fmla="*/ 3118185 w 3757474"/>
                <a:gd name="T1" fmla="*/ 529073 h 4258270"/>
                <a:gd name="T2" fmla="*/ 1878737 w 3757474"/>
                <a:gd name="T3" fmla="*/ 2129135 h 4258270"/>
                <a:gd name="T4" fmla="*/ 3757474 w 3757474"/>
                <a:gd name="T5" fmla="*/ 2129135 h 4258270"/>
                <a:gd name="T6" fmla="*/ 11796480 60000 65536"/>
                <a:gd name="T7" fmla="*/ 11796480 60000 65536"/>
                <a:gd name="T8" fmla="*/ 5898240 60000 65536"/>
                <a:gd name="T9" fmla="*/ 3118185 w 3757474"/>
                <a:gd name="T10" fmla="*/ 529073 h 4258270"/>
                <a:gd name="T11" fmla="*/ 3757474 w 3757474"/>
                <a:gd name="T12" fmla="*/ 2129135 h 4258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7474" h="4258270" stroke="0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  <a:lnTo>
                    <a:pt x="1878737" y="2129135"/>
                  </a:lnTo>
                  <a:close/>
                </a:path>
                <a:path w="3757474" h="4258270" fill="none">
                  <a:moveTo>
                    <a:pt x="3118185" y="529073"/>
                  </a:moveTo>
                  <a:lnTo>
                    <a:pt x="3118184" y="529073"/>
                  </a:lnTo>
                  <a:cubicBezTo>
                    <a:pt x="3524521" y="933324"/>
                    <a:pt x="3757474" y="1516376"/>
                    <a:pt x="3757474" y="2129135"/>
                  </a:cubicBezTo>
                  <a:cubicBezTo>
                    <a:pt x="3757474" y="2129136"/>
                    <a:pt x="3757473" y="2129137"/>
                    <a:pt x="3757473" y="2129138"/>
                  </a:cubicBezTo>
                </a:path>
              </a:pathLst>
            </a:custGeom>
            <a:noFill/>
            <a:ln w="25400" cap="rnd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2332" name="Arc 44"/>
          <p:cNvSpPr>
            <a:spLocks/>
          </p:cNvSpPr>
          <p:nvPr/>
        </p:nvSpPr>
        <p:spPr bwMode="auto">
          <a:xfrm rot="16744092" flipH="1">
            <a:off x="4954635" y="4909704"/>
            <a:ext cx="1184862" cy="506723"/>
          </a:xfrm>
          <a:custGeom>
            <a:avLst/>
            <a:gdLst>
              <a:gd name="T0" fmla="*/ 7273147 w 21600"/>
              <a:gd name="T1" fmla="*/ 0 h 24213"/>
              <a:gd name="T2" fmla="*/ 17633098 w 21600"/>
              <a:gd name="T3" fmla="*/ 18447709 h 24213"/>
              <a:gd name="T4" fmla="*/ 0 w 21600"/>
              <a:gd name="T5" fmla="*/ 15056534 h 24213"/>
              <a:gd name="T6" fmla="*/ 0 60000 65536"/>
              <a:gd name="T7" fmla="*/ 0 60000 65536"/>
              <a:gd name="T8" fmla="*/ 0 60000 65536"/>
              <a:gd name="T9" fmla="*/ 0 w 21600"/>
              <a:gd name="T10" fmla="*/ 0 h 24213"/>
              <a:gd name="T11" fmla="*/ 21600 w 21600"/>
              <a:gd name="T12" fmla="*/ 24213 h 24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213" fill="none" extrusionOk="0">
                <a:moveTo>
                  <a:pt x="8718" y="-1"/>
                </a:moveTo>
                <a:cubicBezTo>
                  <a:pt x="16547" y="3453"/>
                  <a:pt x="21600" y="11204"/>
                  <a:pt x="21600" y="19762"/>
                </a:cubicBezTo>
                <a:cubicBezTo>
                  <a:pt x="21600" y="21257"/>
                  <a:pt x="21444" y="22749"/>
                  <a:pt x="21136" y="24213"/>
                </a:cubicBezTo>
              </a:path>
              <a:path w="21600" h="24213" stroke="0" extrusionOk="0">
                <a:moveTo>
                  <a:pt x="8718" y="-1"/>
                </a:moveTo>
                <a:cubicBezTo>
                  <a:pt x="16547" y="3453"/>
                  <a:pt x="21600" y="11204"/>
                  <a:pt x="21600" y="19762"/>
                </a:cubicBezTo>
                <a:cubicBezTo>
                  <a:pt x="21600" y="21257"/>
                  <a:pt x="21444" y="22749"/>
                  <a:pt x="21136" y="24213"/>
                </a:cubicBezTo>
                <a:lnTo>
                  <a:pt x="0" y="19762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Дуга 16"/>
          <p:cNvSpPr>
            <a:spLocks noChangeArrowheads="1"/>
          </p:cNvSpPr>
          <p:nvPr/>
        </p:nvSpPr>
        <p:spPr bwMode="auto">
          <a:xfrm rot="6933269">
            <a:off x="2223294" y="519907"/>
            <a:ext cx="2643187" cy="4572000"/>
          </a:xfrm>
          <a:custGeom>
            <a:avLst/>
            <a:gdLst>
              <a:gd name="T0" fmla="*/ 1877499 w 2643206"/>
              <a:gd name="T1" fmla="*/ 212060 h 4572032"/>
              <a:gd name="T2" fmla="*/ 1321603 w 2643206"/>
              <a:gd name="T3" fmla="*/ 2286016 h 4572032"/>
              <a:gd name="T4" fmla="*/ 2643206 w 2643206"/>
              <a:gd name="T5" fmla="*/ 2286016 h 4572032"/>
              <a:gd name="T6" fmla="*/ 11796480 60000 65536"/>
              <a:gd name="T7" fmla="*/ 11796480 60000 65536"/>
              <a:gd name="T8" fmla="*/ 5898240 60000 65536"/>
              <a:gd name="T9" fmla="*/ 1877499 w 2643206"/>
              <a:gd name="T10" fmla="*/ 212060 h 4572032"/>
              <a:gd name="T11" fmla="*/ 2643206 w 2643206"/>
              <a:gd name="T12" fmla="*/ 2286016 h 4572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3206" h="4572032" stroke="0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  <a:lnTo>
                  <a:pt x="1321603" y="2286016"/>
                </a:lnTo>
                <a:close/>
              </a:path>
              <a:path w="2643206" h="4572032" fill="none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</a:path>
            </a:pathLst>
          </a:custGeom>
          <a:noFill/>
          <a:ln w="25400" cap="rnd" algn="ctr">
            <a:solidFill>
              <a:srgbClr val="0066FF"/>
            </a:solidFill>
            <a:miter lim="800000"/>
            <a:headEnd type="triangle" w="lg" len="lg"/>
            <a:tailEnd type="none" w="lg" len="lg"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" name="Дуга 18"/>
          <p:cNvSpPr>
            <a:spLocks noChangeArrowheads="1"/>
          </p:cNvSpPr>
          <p:nvPr/>
        </p:nvSpPr>
        <p:spPr bwMode="auto">
          <a:xfrm rot="4187360" flipH="1">
            <a:off x="2223294" y="4571207"/>
            <a:ext cx="2643187" cy="4572000"/>
          </a:xfrm>
          <a:custGeom>
            <a:avLst/>
            <a:gdLst>
              <a:gd name="T0" fmla="*/ 1877499 w 2643206"/>
              <a:gd name="T1" fmla="*/ 212060 h 4572032"/>
              <a:gd name="T2" fmla="*/ 1321603 w 2643206"/>
              <a:gd name="T3" fmla="*/ 2286016 h 4572032"/>
              <a:gd name="T4" fmla="*/ 2643206 w 2643206"/>
              <a:gd name="T5" fmla="*/ 2286016 h 4572032"/>
              <a:gd name="T6" fmla="*/ 11796480 60000 65536"/>
              <a:gd name="T7" fmla="*/ 11796480 60000 65536"/>
              <a:gd name="T8" fmla="*/ 5898240 60000 65536"/>
              <a:gd name="T9" fmla="*/ 1877499 w 2643206"/>
              <a:gd name="T10" fmla="*/ 212060 h 4572032"/>
              <a:gd name="T11" fmla="*/ 2643206 w 2643206"/>
              <a:gd name="T12" fmla="*/ 2286016 h 4572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3206" h="4572032" stroke="0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  <a:lnTo>
                  <a:pt x="1321603" y="2286016"/>
                </a:lnTo>
                <a:close/>
              </a:path>
              <a:path w="2643206" h="4572032" fill="none">
                <a:moveTo>
                  <a:pt x="1877499" y="212060"/>
                </a:moveTo>
                <a:lnTo>
                  <a:pt x="1877498" y="212060"/>
                </a:lnTo>
                <a:cubicBezTo>
                  <a:pt x="2344424" y="586514"/>
                  <a:pt x="2643206" y="1395778"/>
                  <a:pt x="2643206" y="2286016"/>
                </a:cubicBezTo>
                <a:cubicBezTo>
                  <a:pt x="2643206" y="2286016"/>
                  <a:pt x="2643205" y="2286017"/>
                  <a:pt x="2643205" y="2286018"/>
                </a:cubicBezTo>
              </a:path>
            </a:pathLst>
          </a:custGeom>
          <a:noFill/>
          <a:ln w="25400" cap="rnd" algn="ctr">
            <a:solidFill>
              <a:srgbClr val="0066FF"/>
            </a:solidFill>
            <a:miter lim="800000"/>
            <a:headEnd type="triangle" w="lg" len="lg"/>
            <a:tailEnd type="none" w="lg" len="lg"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167982" y="4050506"/>
            <a:ext cx="4762" cy="1787525"/>
          </a:xfrm>
          <a:prstGeom prst="line">
            <a:avLst/>
          </a:prstGeom>
          <a:ln w="25400">
            <a:solidFill>
              <a:srgbClr val="00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5703888" y="33512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FF0000"/>
                </a:solidFill>
              </a:rPr>
              <a:t>B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5724525" y="3284538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4427538" y="55895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0000CC"/>
                </a:solidFill>
              </a:rPr>
              <a:t>Bi</a:t>
            </a:r>
            <a:endParaRPr lang="ru-RU" sz="2000" b="1" i="1">
              <a:solidFill>
                <a:srgbClr val="0000CC"/>
              </a:solidFill>
            </a:endParaRPr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>
            <a:off x="4500563" y="5589588"/>
            <a:ext cx="287337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5547066" y="59991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>
            <a:off x="8620125" y="4168775"/>
            <a:ext cx="2635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0975" y="155607"/>
            <a:ext cx="857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Задача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: Определить направление индукционного тока в кольце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6" grpId="1" animBg="1"/>
      <p:bldP spid="12310" grpId="0"/>
      <p:bldP spid="12314" grpId="0"/>
      <p:bldP spid="12315" grpId="0"/>
      <p:bldP spid="12316" grpId="0" build="allAtOnce"/>
      <p:bldP spid="12316" grpId="1" build="allAtOnce"/>
      <p:bldP spid="12332" grpId="0" animBg="1"/>
      <p:bldP spid="12339" grpId="0"/>
      <p:bldP spid="12340" grpId="0" animBg="1"/>
      <p:bldP spid="12341" grpId="0"/>
      <p:bldP spid="12342" grpId="0" animBg="1"/>
      <p:bldP spid="12343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48" y="701407"/>
            <a:ext cx="8813639" cy="575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Возникновение индукционного тока  в замкнутом контуре в переменном магнитном поле показывает наличие в проводнике электрического поля(индуцированного или индукционного).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Для получения количественных соотношений рассмотрим движение проводника в однородном магнитном поле.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ЭДС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индукции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движущемся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проводнике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128792" cy="33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4704" y="48399"/>
                <a:ext cx="8964488" cy="37444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Ионы остаются на месте. Электроны приходят в движение. В проводнике происходит разделение заряда. Возникает электрическое поле. Движение прекращается, когда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ru-RU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кул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ru-RU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Л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кул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ru-RU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е</a:t>
                </a:r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l-GR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υ</a:t>
                </a:r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B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кул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l-GR" sz="2800" b="1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υ</a:t>
                </a:r>
                <a:r>
                  <a:rPr lang="en-US" sz="2800" b="1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800" b="1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l – </a:t>
                </a:r>
                <a:r>
                  <a:rPr lang="ru-RU" sz="28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длина проводника</a:t>
                </a:r>
                <a:endParaRPr lang="ru-RU" sz="2000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кул</m:t>
                        </m:r>
                      </m:sub>
                    </m:sSub>
                  </m:oMath>
                </a14:m>
                <a:r>
                  <a:rPr lang="en-US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l</a:t>
                </a:r>
                <a:r>
                  <a:rPr lang="ru-RU" sz="2800" b="1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 - </a:t>
                </a: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напряжение на концах проводника</a:t>
                </a:r>
              </a:p>
              <a:p>
                <a:pPr marL="0" indent="0">
                  <a:buNone/>
                </a:pPr>
                <a:endPara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800" b="1" i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704" y="48399"/>
                <a:ext cx="8964488" cy="3744415"/>
              </a:xfrm>
              <a:blipFill rotWithShape="1">
                <a:blip r:embed="rId2"/>
                <a:stretch>
                  <a:fillRect l="-1360" t="-977" r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9" y="3356992"/>
            <a:ext cx="7128792" cy="33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1412776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FF0000"/>
                </a:solidFill>
                <a:latin typeface="Georgia" pitchFamily="18" charset="0"/>
              </a:rPr>
              <a:t>Индукционное электрическое  поле возникает только в системе отсчета связанной с землей.</a:t>
            </a:r>
            <a:endParaRPr lang="ru-RU" sz="2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 закона электромагнитной индукции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3212976"/>
                <a:ext cx="8872264" cy="1008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800" i="1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28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Georgia" pitchFamily="18" charset="0"/>
                                <a:cs typeface="Times New Roman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ru-RU" sz="28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Georgia" pitchFamily="18" charset="0"/>
                                <a:cs typeface="Times New Roman" pitchFamily="18" charset="0"/>
                              </a:rPr>
                              <m:t>ст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ru-RU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ru-RU" sz="2800" i="1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Georgia" pitchFamily="18" charset="0"/>
                                <a:cs typeface="Times New Roman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ru-RU" sz="28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Georgia" pitchFamily="18" charset="0"/>
                                <a:cs typeface="Times New Roman" pitchFamily="18" charset="0"/>
                              </a:rPr>
                              <m:t>ст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Georgia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</a:rPr>
                  <a:t> </a:t>
                </a:r>
                <a:r>
                  <a:rPr lang="en-US" sz="2800" i="1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  <a:cs typeface="Times New Roman" pitchFamily="18" charset="0"/>
                  </a:rPr>
                  <a:t>l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Georgia" pitchFamily="18" charset="0"/>
                  </a:rPr>
                  <a:t> </a:t>
                </a:r>
                <a:endParaRPr lang="ru-RU" sz="2800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3212976"/>
                <a:ext cx="8872264" cy="10081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34" y="668558"/>
            <a:ext cx="3474132" cy="25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76672"/>
                <a:ext cx="5328592" cy="303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Пусть проводник длиной  </a:t>
                </a:r>
                <a:r>
                  <a:rPr lang="en-US" sz="2400" b="1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l</a:t>
                </a:r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движется вдоль рельсов в однородном магнитном поле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с постоянной скоростью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2800" b="1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υ</m:t>
                        </m:r>
                      </m:e>
                    </m:acc>
                  </m:oMath>
                </a14:m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.</a:t>
                </a:r>
                <a:r>
                  <a:rPr lang="ru-RU" sz="2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endPara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При </a:t>
                </a:r>
                <a:r>
                  <a:rPr lang="ru-RU" sz="2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изменении магнитного потока, проходящего через контур, на свободные заряды в контуре действуют некоторые силы — </a:t>
                </a:r>
                <a:r>
                  <a:rPr lang="ru-RU" sz="2000" i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сторонние силы</a:t>
                </a:r>
                <a:r>
                  <a:rPr lang="ru-RU" sz="2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, вызывающие движение зарядов.</a:t>
                </a:r>
              </a:p>
              <a:p>
                <a:endParaRPr lang="ru-RU" sz="20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5328592" cy="3037050"/>
              </a:xfrm>
              <a:prstGeom prst="rect">
                <a:avLst/>
              </a:prstGeom>
              <a:blipFill rotWithShape="1">
                <a:blip r:embed="rId4"/>
                <a:stretch>
                  <a:fillRect l="-1144" t="-1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1275" y="3402622"/>
                <a:ext cx="3551406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=</a:t>
                </a:r>
                <a:r>
                  <a:rPr lang="ru-RU" sz="36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3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36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кул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= - </a:t>
                </a:r>
                <a:r>
                  <a:rPr lang="el-GR" sz="36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υ</a:t>
                </a:r>
                <a:r>
                  <a:rPr lang="en-US" sz="36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B</a:t>
                </a:r>
                <a:endParaRPr lang="ru-RU" sz="3600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75" y="3402622"/>
                <a:ext cx="3551406" cy="697370"/>
              </a:xfrm>
              <a:prstGeom prst="rect">
                <a:avLst/>
              </a:prstGeom>
              <a:blipFill rotWithShape="1">
                <a:blip r:embed="rId5"/>
                <a:stretch>
                  <a:fillRect t="-13913" b="-2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7123" y="4221088"/>
                <a:ext cx="358340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36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36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36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= </a:t>
                </a:r>
                <a:r>
                  <a:rPr lang="ru-RU" sz="36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- </a:t>
                </a:r>
                <a:r>
                  <a:rPr lang="el-GR" sz="36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υ</a:t>
                </a:r>
                <a:r>
                  <a:rPr lang="en-US" sz="36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B</a:t>
                </a:r>
                <a:r>
                  <a:rPr lang="en-US" sz="36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l</a:t>
                </a:r>
                <a:endParaRPr lang="ru-RU" sz="3600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3" y="4221088"/>
                <a:ext cx="3583405" cy="714683"/>
              </a:xfrm>
              <a:prstGeom prst="rect">
                <a:avLst/>
              </a:prstGeom>
              <a:blipFill rotWithShape="1">
                <a:blip r:embed="rId6"/>
                <a:stretch>
                  <a:fillRect t="-13559" b="-20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7123" y="5144418"/>
                <a:ext cx="871296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Индукционный ток нагревает проводник. </a:t>
                </a:r>
              </a:p>
              <a:p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Значит А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ru-RU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0.</m:t>
                    </m:r>
                  </m:oMath>
                </a14:m>
                <a:endParaRPr lang="ru-RU" sz="2400" b="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  <a:ea typeface="Cambria Math"/>
                </a:endParaRPr>
              </a:p>
              <a:p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Индукционное электрическое поле не потенциально.</a:t>
                </a:r>
              </a:p>
              <a:p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Такие поля называются </a:t>
                </a:r>
                <a:r>
                  <a:rPr lang="ru-RU" sz="2800" i="1" dirty="0" smtClean="0">
                    <a:solidFill>
                      <a:srgbClr val="FF0000"/>
                    </a:solidFill>
                    <a:latin typeface="Georgia" pitchFamily="18" charset="0"/>
                  </a:rPr>
                  <a:t>вихревыми.</a:t>
                </a:r>
                <a:endParaRPr lang="ru-RU" sz="2800" i="1" dirty="0">
                  <a:solidFill>
                    <a:srgbClr val="FF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3" y="5144418"/>
                <a:ext cx="8712968" cy="1631216"/>
              </a:xfrm>
              <a:prstGeom prst="rect">
                <a:avLst/>
              </a:prstGeom>
              <a:blipFill rotWithShape="1">
                <a:blip r:embed="rId7"/>
                <a:stretch>
                  <a:fillRect l="-1120" t="-2996" b="-9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93337" y="422108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Во внешнем контуре ток течет под действием кулоновского поля, зарядов, разделенных силой Лоренца.</a:t>
            </a:r>
            <a:endParaRPr lang="ru-RU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92480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Опыты Эрстеда и Ампера доказывали существование магнитного поля вокруг проводника с током.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Georgia" pitchFamily="18" charset="0"/>
              </a:rPr>
              <a:t>Можно ли получить электрический ток за счет магнитного поля?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В 1831 году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выдающимся английским физиком М. Фарадеем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было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открыто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явление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 </a:t>
            </a:r>
            <a:r>
              <a:rPr lang="ru-RU" i="1" dirty="0">
                <a:solidFill>
                  <a:srgbClr val="C00000"/>
                </a:solidFill>
                <a:latin typeface="Georgia" pitchFamily="18" charset="0"/>
                <a:ea typeface="Batang" pitchFamily="18" charset="-127"/>
              </a:rPr>
              <a:t>электромагнитной </a:t>
            </a:r>
            <a:r>
              <a:rPr lang="ru-RU" i="1" dirty="0" smtClean="0">
                <a:solidFill>
                  <a:srgbClr val="C00000"/>
                </a:solidFill>
                <a:latin typeface="Georgia" pitchFamily="18" charset="0"/>
                <a:ea typeface="Batang" pitchFamily="18" charset="-127"/>
              </a:rPr>
              <a:t>индукции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Batang" pitchFamily="18" charset="-127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  <a:ea typeface="Batang" pitchFamily="18" charset="-127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Явление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i="1" dirty="0">
                <a:solidFill>
                  <a:srgbClr val="C00000"/>
                </a:solidFill>
                <a:latin typeface="Georgia" pitchFamily="18" charset="0"/>
              </a:rPr>
              <a:t>электромагнитной индукции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заключается в возникновении электрического тока в замкнутом проводящем контуре под действием переменного магнитного поля.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856984" cy="12961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40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ru-RU" sz="4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- </a:t>
                </a:r>
                <a:r>
                  <a:rPr lang="el-GR" sz="40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υ</a:t>
                </a:r>
                <a:r>
                  <a:rPr lang="en-US" sz="4000" i="1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B </a:t>
                </a:r>
                <a:r>
                  <a:rPr lang="en-US" sz="40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l</a:t>
                </a:r>
                <a:r>
                  <a:rPr lang="ru-RU" sz="40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l-GR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υ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l</m:t>
                        </m:r>
                      </m:num>
                      <m:den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=</a:t>
                </a:r>
                <a:r>
                  <a:rPr lang="ru-RU" sz="4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lB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=</a:t>
                </a:r>
                <a:r>
                  <a:rPr lang="ru-RU" sz="40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endParaRPr lang="ru-RU" sz="4000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40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856984" cy="12961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262505" cy="396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1484784"/>
                <a:ext cx="2808312" cy="107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4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44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4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4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400" b="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ru-RU" sz="4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Ф</m:t>
                        </m:r>
                      </m:num>
                      <m:den>
                        <m:r>
                          <a:rPr lang="en-US" sz="4400" b="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endParaRPr lang="ru-RU" sz="4400" dirty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2808312" cy="1078372"/>
              </a:xfrm>
              <a:prstGeom prst="rect">
                <a:avLst/>
              </a:prstGeom>
              <a:blipFill rotWithShape="1">
                <a:blip r:embed="rId4"/>
                <a:stretch>
                  <a:fillRect b="-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4642" y="2563156"/>
            <a:ext cx="4703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закон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электромагнитной индукции</a:t>
            </a:r>
            <a:endParaRPr lang="ru-RU" sz="20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37793"/>
            <a:ext cx="4788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ЭДС индукции в контуре равна скорости изменения во времени магнитного потока через поверхность, ограниченную контуром, взятой с противоположным знаком. </a:t>
            </a:r>
            <a:endParaRPr lang="ru-RU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684213" y="908050"/>
            <a:ext cx="1800225" cy="1655763"/>
          </a:xfrm>
          <a:prstGeom prst="ellips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68313" y="692150"/>
            <a:ext cx="2232025" cy="2087563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403350" y="2781300"/>
            <a:ext cx="0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692275" y="2781300"/>
            <a:ext cx="0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11188" y="2997200"/>
            <a:ext cx="7921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11188" y="2997200"/>
            <a:ext cx="0" cy="7191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11188" y="3716338"/>
            <a:ext cx="6477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547813" y="3716338"/>
            <a:ext cx="12239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692275" y="2997200"/>
            <a:ext cx="5762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268538" y="2852738"/>
            <a:ext cx="1223962" cy="288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3203575" y="2420938"/>
            <a:ext cx="7921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3995738" y="2420938"/>
            <a:ext cx="0" cy="1295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3276600" y="3716338"/>
            <a:ext cx="7191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771775" y="3716338"/>
            <a:ext cx="5032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1435263" y="2779713"/>
            <a:ext cx="253115" cy="0"/>
          </a:xfrm>
          <a:prstGeom prst="line">
            <a:avLst/>
          </a:prstGeom>
          <a:noFill/>
          <a:ln w="76200">
            <a:solidFill>
              <a:schemeClr val="accent3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258888" y="3573463"/>
            <a:ext cx="0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20"/>
          <p:cNvSpPr>
            <a:spLocks noChangeShapeType="1"/>
          </p:cNvSpPr>
          <p:nvPr/>
        </p:nvSpPr>
        <p:spPr bwMode="auto">
          <a:xfrm>
            <a:off x="1547813" y="3644900"/>
            <a:ext cx="0" cy="215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900113" y="378936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1619250" y="364490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_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2787650" y="3275013"/>
            <a:ext cx="41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827088" y="11969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2824163" y="11191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CC"/>
                </a:solidFill>
              </a:rPr>
              <a:t>A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13337" name="Text Box 26"/>
          <p:cNvSpPr txBox="1">
            <a:spLocks noChangeArrowheads="1"/>
          </p:cNvSpPr>
          <p:nvPr/>
        </p:nvSpPr>
        <p:spPr bwMode="auto">
          <a:xfrm>
            <a:off x="395288" y="609600"/>
            <a:ext cx="30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824163" y="55034"/>
            <a:ext cx="6066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: Пользуясь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правилом Ленца, определите </a:t>
            </a:r>
          </a:p>
          <a:p>
            <a:pPr eaLnBrk="1" hangingPunct="1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направление индукционного тока в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кольце С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eaLnBrk="1" hangingPunct="1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следующих случаях: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095213" y="1437481"/>
            <a:ext cx="4745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1. При замыкании ключа  в цепи кольца А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4479925" y="1936750"/>
            <a:ext cx="2890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990033"/>
                </a:solidFill>
                <a:latin typeface="Georgia" pitchFamily="18" charset="0"/>
              </a:rPr>
              <a:t>против часовой стрелки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4067945" y="2513013"/>
            <a:ext cx="4974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2.При размыкании ключа в цепи кольца А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eaLnBrk="1" hangingPunct="1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выполнить  дома)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164350" y="3376613"/>
            <a:ext cx="481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3.При замкнутом ключе скользящий </a:t>
            </a:r>
          </a:p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контакт реостата передвигают вправо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408488" y="4076700"/>
            <a:ext cx="3259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990033"/>
                </a:solidFill>
                <a:latin typeface="Georgia" pitchFamily="18" charset="0"/>
              </a:rPr>
              <a:t>по часовой стрелке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72392" y="4793385"/>
            <a:ext cx="8472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4.При замкнутом ключе скользящий контакт реостата передвигают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влево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403350" y="1916113"/>
            <a:ext cx="433388" cy="433387"/>
            <a:chOff x="2562" y="2840"/>
            <a:chExt cx="409" cy="409"/>
          </a:xfrm>
        </p:grpSpPr>
        <p:sp>
          <p:nvSpPr>
            <p:cNvPr id="13368" name="Line 46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Line 47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Oval 48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1835150" y="1916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1908175" y="1989138"/>
            <a:ext cx="2159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>
            <a:off x="1403350" y="1196975"/>
            <a:ext cx="360363" cy="3603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1547813" y="1341438"/>
            <a:ext cx="45719" cy="4571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1692275" y="10525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Bi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1692275" y="1125538"/>
            <a:ext cx="3587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51" name="Arc 55"/>
          <p:cNvSpPr>
            <a:spLocks/>
          </p:cNvSpPr>
          <p:nvPr/>
        </p:nvSpPr>
        <p:spPr bwMode="auto">
          <a:xfrm rot="1057156" flipH="1" flipV="1">
            <a:off x="611188" y="2255838"/>
            <a:ext cx="385762" cy="373062"/>
          </a:xfrm>
          <a:custGeom>
            <a:avLst/>
            <a:gdLst>
              <a:gd name="T0" fmla="*/ 0 w 19952"/>
              <a:gd name="T1" fmla="*/ 11641 h 21600"/>
              <a:gd name="T2" fmla="*/ 7458516 w 19952"/>
              <a:gd name="T3" fmla="*/ 3196295 h 21600"/>
              <a:gd name="T4" fmla="*/ 484097 w 19952"/>
              <a:gd name="T5" fmla="*/ 6443299 h 21600"/>
              <a:gd name="T6" fmla="*/ 0 60000 65536"/>
              <a:gd name="T7" fmla="*/ 0 60000 65536"/>
              <a:gd name="T8" fmla="*/ 0 60000 65536"/>
              <a:gd name="T9" fmla="*/ 0 w 19952"/>
              <a:gd name="T10" fmla="*/ 0 h 21600"/>
              <a:gd name="T11" fmla="*/ 19952 w 199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2" h="21600" fill="none" extrusionOk="0">
                <a:moveTo>
                  <a:pt x="-1" y="38"/>
                </a:moveTo>
                <a:cubicBezTo>
                  <a:pt x="431" y="12"/>
                  <a:pt x="863" y="-1"/>
                  <a:pt x="1295" y="0"/>
                </a:cubicBezTo>
                <a:cubicBezTo>
                  <a:pt x="8976" y="0"/>
                  <a:pt x="16080" y="4079"/>
                  <a:pt x="19951" y="10715"/>
                </a:cubicBezTo>
              </a:path>
              <a:path w="19952" h="21600" stroke="0" extrusionOk="0">
                <a:moveTo>
                  <a:pt x="-1" y="38"/>
                </a:moveTo>
                <a:cubicBezTo>
                  <a:pt x="431" y="12"/>
                  <a:pt x="863" y="-1"/>
                  <a:pt x="1295" y="0"/>
                </a:cubicBezTo>
                <a:cubicBezTo>
                  <a:pt x="8976" y="0"/>
                  <a:pt x="16080" y="4079"/>
                  <a:pt x="19951" y="10715"/>
                </a:cubicBezTo>
                <a:lnTo>
                  <a:pt x="1295" y="21600"/>
                </a:lnTo>
                <a:close/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52" name="Arc 56"/>
          <p:cNvSpPr>
            <a:spLocks/>
          </p:cNvSpPr>
          <p:nvPr/>
        </p:nvSpPr>
        <p:spPr bwMode="auto">
          <a:xfrm rot="19790907" flipV="1">
            <a:off x="2155825" y="1176338"/>
            <a:ext cx="146050" cy="511175"/>
          </a:xfrm>
          <a:custGeom>
            <a:avLst/>
            <a:gdLst>
              <a:gd name="T0" fmla="*/ 265446 w 21600"/>
              <a:gd name="T1" fmla="*/ 0 h 38508"/>
              <a:gd name="T2" fmla="*/ 565815 w 21600"/>
              <a:gd name="T3" fmla="*/ 6785599 h 38508"/>
              <a:gd name="T4" fmla="*/ 0 w 21600"/>
              <a:gd name="T5" fmla="*/ 3666102 h 38508"/>
              <a:gd name="T6" fmla="*/ 0 60000 65536"/>
              <a:gd name="T7" fmla="*/ 0 60000 65536"/>
              <a:gd name="T8" fmla="*/ 0 60000 65536"/>
              <a:gd name="T9" fmla="*/ 0 w 21600"/>
              <a:gd name="T10" fmla="*/ 0 h 38508"/>
              <a:gd name="T11" fmla="*/ 21600 w 21600"/>
              <a:gd name="T12" fmla="*/ 38508 h 385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508" fill="none" extrusionOk="0">
                <a:moveTo>
                  <a:pt x="5806" y="-1"/>
                </a:moveTo>
                <a:cubicBezTo>
                  <a:pt x="15142" y="2605"/>
                  <a:pt x="21600" y="11111"/>
                  <a:pt x="21600" y="20805"/>
                </a:cubicBezTo>
                <a:cubicBezTo>
                  <a:pt x="21600" y="27858"/>
                  <a:pt x="18156" y="34466"/>
                  <a:pt x="12375" y="38507"/>
                </a:cubicBezTo>
              </a:path>
              <a:path w="21600" h="38508" stroke="0" extrusionOk="0">
                <a:moveTo>
                  <a:pt x="5806" y="-1"/>
                </a:moveTo>
                <a:cubicBezTo>
                  <a:pt x="15142" y="2605"/>
                  <a:pt x="21600" y="11111"/>
                  <a:pt x="21600" y="20805"/>
                </a:cubicBezTo>
                <a:cubicBezTo>
                  <a:pt x="21600" y="27858"/>
                  <a:pt x="18156" y="34466"/>
                  <a:pt x="12375" y="38507"/>
                </a:cubicBezTo>
                <a:lnTo>
                  <a:pt x="0" y="20805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2700338" y="148431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I</a:t>
            </a:r>
            <a:r>
              <a:rPr lang="en-US" i="1" baseline="-25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i</a:t>
            </a:r>
            <a:endParaRPr lang="ru-RU" i="1" baseline="-25000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827088" y="1536700"/>
            <a:ext cx="433387" cy="433388"/>
            <a:chOff x="2562" y="2840"/>
            <a:chExt cx="409" cy="409"/>
          </a:xfrm>
        </p:grpSpPr>
        <p:sp>
          <p:nvSpPr>
            <p:cNvPr id="13365" name="Line 80"/>
            <p:cNvSpPr>
              <a:spLocks noChangeShapeType="1"/>
            </p:cNvSpPr>
            <p:nvPr/>
          </p:nvSpPr>
          <p:spPr bwMode="auto">
            <a:xfrm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Line 81"/>
            <p:cNvSpPr>
              <a:spLocks noChangeShapeType="1"/>
            </p:cNvSpPr>
            <p:nvPr/>
          </p:nvSpPr>
          <p:spPr bwMode="auto">
            <a:xfrm flipH="1">
              <a:off x="2699" y="2976"/>
              <a:ext cx="136" cy="137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Oval 82"/>
            <p:cNvSpPr>
              <a:spLocks noChangeArrowheads="1"/>
            </p:cNvSpPr>
            <p:nvPr/>
          </p:nvSpPr>
          <p:spPr bwMode="auto">
            <a:xfrm>
              <a:off x="2562" y="2840"/>
              <a:ext cx="409" cy="409"/>
            </a:xfrm>
            <a:prstGeom prst="ellips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80" name="Arc 84"/>
          <p:cNvSpPr>
            <a:spLocks/>
          </p:cNvSpPr>
          <p:nvPr/>
        </p:nvSpPr>
        <p:spPr bwMode="auto">
          <a:xfrm rot="4198946">
            <a:off x="2126456" y="1769269"/>
            <a:ext cx="423863" cy="574675"/>
          </a:xfrm>
          <a:custGeom>
            <a:avLst/>
            <a:gdLst>
              <a:gd name="T0" fmla="*/ 0 w 20629"/>
              <a:gd name="T1" fmla="*/ 0 h 21600"/>
              <a:gd name="T2" fmla="*/ 8709090 w 20629"/>
              <a:gd name="T3" fmla="*/ 10757809 h 21600"/>
              <a:gd name="T4" fmla="*/ 0 w 20629"/>
              <a:gd name="T5" fmla="*/ 15289416 h 21600"/>
              <a:gd name="T6" fmla="*/ 0 60000 65536"/>
              <a:gd name="T7" fmla="*/ 0 60000 65536"/>
              <a:gd name="T8" fmla="*/ 0 60000 65536"/>
              <a:gd name="T9" fmla="*/ 0 w 20629"/>
              <a:gd name="T10" fmla="*/ 0 h 21600"/>
              <a:gd name="T11" fmla="*/ 20629 w 206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29" h="21600" fill="none" extrusionOk="0">
                <a:moveTo>
                  <a:pt x="-1" y="0"/>
                </a:moveTo>
                <a:cubicBezTo>
                  <a:pt x="9463" y="0"/>
                  <a:pt x="17824" y="6159"/>
                  <a:pt x="20629" y="15197"/>
                </a:cubicBezTo>
              </a:path>
              <a:path w="20629" h="21600" stroke="0" extrusionOk="0">
                <a:moveTo>
                  <a:pt x="-1" y="0"/>
                </a:moveTo>
                <a:cubicBezTo>
                  <a:pt x="9463" y="0"/>
                  <a:pt x="17824" y="6159"/>
                  <a:pt x="20629" y="15197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58" name="Text Box 86"/>
          <p:cNvSpPr txBox="1">
            <a:spLocks noChangeArrowheads="1"/>
          </p:cNvSpPr>
          <p:nvPr/>
        </p:nvSpPr>
        <p:spPr bwMode="auto">
          <a:xfrm>
            <a:off x="3125788" y="3860800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>
            <a:off x="2700338" y="3716338"/>
            <a:ext cx="431800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555875" y="2420938"/>
            <a:ext cx="647700" cy="431800"/>
            <a:chOff x="3424" y="3566"/>
            <a:chExt cx="408" cy="272"/>
          </a:xfrm>
        </p:grpSpPr>
        <p:sp>
          <p:nvSpPr>
            <p:cNvPr id="13363" name="Line 12"/>
            <p:cNvSpPr>
              <a:spLocks noChangeShapeType="1"/>
            </p:cNvSpPr>
            <p:nvPr/>
          </p:nvSpPr>
          <p:spPr bwMode="auto">
            <a:xfrm>
              <a:off x="3424" y="3566"/>
              <a:ext cx="0" cy="27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Line 88"/>
            <p:cNvSpPr>
              <a:spLocks noChangeShapeType="1"/>
            </p:cNvSpPr>
            <p:nvPr/>
          </p:nvSpPr>
          <p:spPr bwMode="auto">
            <a:xfrm>
              <a:off x="3424" y="3566"/>
              <a:ext cx="4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86" name="Line 90"/>
          <p:cNvSpPr>
            <a:spLocks noChangeShapeType="1"/>
          </p:cNvSpPr>
          <p:nvPr/>
        </p:nvSpPr>
        <p:spPr bwMode="auto">
          <a:xfrm>
            <a:off x="971550" y="1268413"/>
            <a:ext cx="14446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2" name="Rectangle 91"/>
          <p:cNvSpPr>
            <a:spLocks noChangeArrowheads="1"/>
          </p:cNvSpPr>
          <p:nvPr/>
        </p:nvSpPr>
        <p:spPr bwMode="auto">
          <a:xfrm>
            <a:off x="1128769" y="994965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>С</a:t>
            </a:r>
            <a:endParaRPr lang="ru-RU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1858E-6 L 0.05903 -3.91858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3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  <p:bldP spid="29720" grpId="0"/>
      <p:bldP spid="29720" grpId="1"/>
      <p:bldP spid="29728" grpId="0"/>
      <p:bldP spid="29730" grpId="0"/>
      <p:bldP spid="29731" grpId="0"/>
      <p:bldP spid="29732" grpId="0"/>
      <p:bldP spid="29735" grpId="0"/>
      <p:bldP spid="29736" grpId="0"/>
      <p:bldP spid="29737" grpId="0"/>
      <p:bldP spid="29745" grpId="0"/>
      <p:bldP spid="29745" grpId="1"/>
      <p:bldP spid="29745" grpId="2"/>
      <p:bldP spid="29745" grpId="3"/>
      <p:bldP spid="29745" grpId="4"/>
      <p:bldP spid="29745" grpId="5"/>
      <p:bldP spid="29745" grpId="6"/>
      <p:bldP spid="29746" grpId="0" animBg="1"/>
      <p:bldP spid="29746" grpId="1" animBg="1"/>
      <p:bldP spid="29746" grpId="2" animBg="1"/>
      <p:bldP spid="29746" grpId="3" animBg="1"/>
      <p:bldP spid="29746" grpId="4" animBg="1"/>
      <p:bldP spid="29746" grpId="5" animBg="1"/>
      <p:bldP spid="29747" grpId="0" animBg="1"/>
      <p:bldP spid="29747" grpId="1" animBg="1"/>
      <p:bldP spid="29747" grpId="2" animBg="1"/>
      <p:bldP spid="29748" grpId="0" animBg="1"/>
      <p:bldP spid="29748" grpId="1" animBg="1"/>
      <p:bldP spid="29748" grpId="2" animBg="1"/>
      <p:bldP spid="29749" grpId="0"/>
      <p:bldP spid="29749" grpId="1"/>
      <p:bldP spid="29750" grpId="0" animBg="1"/>
      <p:bldP spid="29750" grpId="1" animBg="1"/>
      <p:bldP spid="29751" grpId="0" animBg="1"/>
      <p:bldP spid="29751" grpId="1" animBg="1"/>
      <p:bldP spid="29751" grpId="2" animBg="1"/>
      <p:bldP spid="29751" grpId="3" animBg="1"/>
      <p:bldP spid="29751" grpId="4" animBg="1"/>
      <p:bldP spid="29751" grpId="5" animBg="1"/>
      <p:bldP spid="29752" grpId="0" animBg="1"/>
      <p:bldP spid="29752" grpId="1" animBg="1"/>
      <p:bldP spid="29752" grpId="2" animBg="1"/>
      <p:bldP spid="29754" grpId="0"/>
      <p:bldP spid="29754" grpId="1"/>
      <p:bldP spid="29754" grpId="2"/>
      <p:bldP spid="29754" grpId="3"/>
      <p:bldP spid="29754" grpId="4"/>
      <p:bldP spid="29780" grpId="0" animBg="1"/>
      <p:bldP spid="29780" grpId="1" animBg="1"/>
      <p:bldP spid="29780" grpId="2" animBg="1"/>
      <p:bldP spid="29783" grpId="0" animBg="1"/>
      <p:bldP spid="29786" grpId="0" animBg="1"/>
      <p:bldP spid="297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0" y="116632"/>
            <a:ext cx="9007896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Сын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лондонского кузнеца переплетчик </a:t>
            </a:r>
            <a:r>
              <a:rPr lang="ru-RU" sz="2200" i="1" dirty="0">
                <a:solidFill>
                  <a:srgbClr val="C00000"/>
                </a:solidFill>
                <a:latin typeface="Georgia" pitchFamily="18" charset="0"/>
              </a:rPr>
              <a:t>Майкл Фарадей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 родился в Лондоне 22 сентября 1791 г. Гениальный самоучка не имел возможности даже закончить начальную школу и проложил путь в науку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сам.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Уже в 1821 г., когда Фарадей получил электромагнитное вращение, он поставил своей целью "превратить магнетизм в электричество". Десять лет поисков и напряженного труда увенчались открытием 29 августа 1871 г. электромагнитной индукции.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7888" y="3156890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Один из основателей количественной электрохимии. </a:t>
            </a:r>
            <a:endParaRPr lang="ru-RU" sz="24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400" i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Один </a:t>
            </a: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из пионеров исследования каталитических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реакций</a:t>
            </a:r>
          </a:p>
          <a:p>
            <a:endParaRPr lang="ru-RU" sz="2400" i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Установил </a:t>
            </a: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количественные законы электролиза.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888" y="43572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Picture 7" descr="clip_image00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53" y="3038747"/>
            <a:ext cx="3096344" cy="372481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20955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https://my.mail.ru/mail/serge_prok/video/25325/25929.html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Опыты Фарадея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28" y="725696"/>
            <a:ext cx="2638833" cy="2206928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79" y="771557"/>
            <a:ext cx="3238333" cy="222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70740"/>
            <a:ext cx="60121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 с постоянным магнитом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Если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соленоид, который замкнут на гальванометр, вдвигать или выдвигать постоянный магнит,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моменты его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вдвигания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или выдвигания мы видим отклонение стрелки гальванометра (возникает индукционный ток);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этом отклонения стрелки при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вдвигании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и выдвигании магнита имеют противоположные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направления.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отклонение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стрелки гальванометра тем больше, чем больше скорость движения магнита относительно катушки.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смене в опыте полюсов магнита направление отклонения стрелки также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изменится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для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получения индукционного тока можно оставлять магнит неподвижным, тогда нужно относительно магнита перемещать соленоид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Сила тока зависит от количества витков</a:t>
            </a:r>
            <a:r>
              <a:rPr lang="ru-RU" sz="2000" dirty="0">
                <a:latin typeface="Georgia" pitchFamily="18" charset="0"/>
              </a:rPr>
              <a:t> </a:t>
            </a:r>
            <a:br>
              <a:rPr lang="ru-RU" sz="2000" dirty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 descr="http://msk.edu.ua/ivk/Fizika/Konspekt/el-mag_indukciya_1_f/im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49" y="2708920"/>
            <a:ext cx="32889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ideouroki.net/videouroki/conspekty/fizika11/6-iavlieniie-eliektromaghnitnoi-induktsii-maghnitnyi-potok-zakon-eliektromaghnitnoi-induktsii.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884"/>
            <a:ext cx="9172112" cy="49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Опыты Фарадея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1564"/>
            <a:ext cx="8229600" cy="5902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Опыты Фарадея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 с электромагнитом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Концы одной из катушек, которая вставлена одна в другую, присоединяются к гальванометру, а через другую катушку пропускается ток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Наблюдается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отклонение стрелки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гальванометра: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моменты включения или выключения тока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моменты уменьшения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или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увеличения тока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при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перемещении катушек друг относительно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друга.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Направления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отклонений стрелки гальванометра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имеют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противоположные направления 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при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включении или выключении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тока,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его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увеличении или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уменьшении,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приближении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или удалении катушек. 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87343"/>
            <a:ext cx="42386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900igr.net/up/datai/163782/0011-007-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6118084" cy="26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лучайности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могли помешать открытию, показывает следующий факт. Почти одновременно с Фарадеем получить электрический ток в катушке с помощью магнита пытался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швейцарский физик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Колладон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ходе работы он пользовался гальванометром, легкая магнитная стрелка которого помещалась внутри катушки прибора.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Чтобы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магнит не оказывал непосредственного влияния на стрелку, концы катушки, куда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Колладон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вводил магнит, надеясь получить в ней ток, были выведены в соседнюю комнату и там присоединены 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гальванометру.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Вставив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магнит в катушку,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Колладон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шел в соседнюю комнату и с огорчением убеждался, что гальванометр не показывает тока.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Стоило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бы ему все время наблюдать за гальванометром, а кого-нибудь попросить заняться магнитом, замечательное открытие было бы сделано.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этого не случилось. Покоящийся относительно катушки магнит не вызывает в ней тока.</a:t>
            </a:r>
          </a:p>
        </p:txBody>
      </p:sp>
    </p:spTree>
    <p:extLst>
      <p:ext uri="{BB962C8B-B14F-4D97-AF65-F5344CB8AC3E}">
        <p14:creationId xmlns:p14="http://schemas.microsoft.com/office/powerpoint/2010/main" val="17123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Выводы: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6886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Меняющееся во времени магнитное поле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порождает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(или, как говорят, индуцирует) электрический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ток.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Этот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ток называется 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индукционным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током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Индукционный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ток в проводящем контуре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возникает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во всех тех случаях, когда меняется «количество линий» магнитного поля, пронизывающих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контур.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Величина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силы тока в данном контуре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зависит от скорости изменения 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количества линий.</a:t>
            </a:r>
          </a:p>
        </p:txBody>
      </p:sp>
    </p:spTree>
    <p:extLst>
      <p:ext uri="{BB962C8B-B14F-4D97-AF65-F5344CB8AC3E}">
        <p14:creationId xmlns:p14="http://schemas.microsoft.com/office/powerpoint/2010/main" val="3823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6814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Магнитный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поток (Ф)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48455"/>
                <a:ext cx="8953218" cy="330915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400" i="1" dirty="0">
                    <a:solidFill>
                      <a:srgbClr val="C00000"/>
                    </a:solidFill>
                    <a:latin typeface="Georgia" pitchFamily="18" charset="0"/>
                  </a:rPr>
                  <a:t>М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агнитный поток является </a:t>
                </a:r>
                <a:r>
                  <a:rPr lang="ru-RU" sz="2400" i="1" dirty="0">
                    <a:solidFill>
                      <a:srgbClr val="C00000"/>
                    </a:solidFill>
                    <a:latin typeface="Georgia" pitchFamily="18" charset="0"/>
                  </a:rPr>
                  <a:t>характеристикой количества линий 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магнитного </a:t>
                </a:r>
                <a:r>
                  <a:rPr lang="ru-RU" sz="2400" i="1" dirty="0">
                    <a:solidFill>
                      <a:srgbClr val="C00000"/>
                    </a:solidFill>
                    <a:latin typeface="Georgia" pitchFamily="18" charset="0"/>
                  </a:rPr>
                  <a:t>поля, пронизывающих контур</a:t>
                </a:r>
                <a:r>
                  <a:rPr lang="ru-RU" sz="24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Пусть контур площадью 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S</a:t>
                </a:r>
                <a:r>
                  <a:rPr lang="ru-RU" sz="24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находится </a:t>
                </a:r>
                <a:r>
                  <a:rPr lang="ru-RU" sz="24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в магнитном поле с индукцией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, тогда магнитный поток через контур равен </a:t>
                </a:r>
              </a:p>
              <a:p>
                <a:pPr marL="0" indent="0">
                  <a:buNone/>
                </a:pPr>
                <a:r>
                  <a:rPr lang="el-GR" i="1" dirty="0">
                    <a:solidFill>
                      <a:srgbClr val="C00000"/>
                    </a:solidFill>
                    <a:latin typeface="Georgia" pitchFamily="18" charset="0"/>
                  </a:rPr>
                  <a:t>Φ = </a:t>
                </a:r>
                <a:r>
                  <a:rPr lang="en-US" i="1" dirty="0">
                    <a:solidFill>
                      <a:srgbClr val="C00000"/>
                    </a:solidFill>
                    <a:latin typeface="Georgia" pitchFamily="18" charset="0"/>
                  </a:rPr>
                  <a:t>BS </a:t>
                </a:r>
                <a:r>
                  <a:rPr lang="en-US" i="1" dirty="0" err="1">
                    <a:solidFill>
                      <a:srgbClr val="C00000"/>
                    </a:solidFill>
                    <a:latin typeface="Georgia" pitchFamily="18" charset="0"/>
                  </a:rPr>
                  <a:t>cos</a:t>
                </a:r>
                <a:r>
                  <a:rPr lang="en-US" i="1" dirty="0">
                    <a:solidFill>
                      <a:srgbClr val="C00000"/>
                    </a:solidFill>
                    <a:latin typeface="Georgia" pitchFamily="18" charset="0"/>
                  </a:rPr>
                  <a:t> </a:t>
                </a:r>
                <a:r>
                  <a:rPr lang="el-GR" i="1" dirty="0">
                    <a:solidFill>
                      <a:srgbClr val="C00000"/>
                    </a:solidFill>
                    <a:latin typeface="Georgia" pitchFamily="18" charset="0"/>
                  </a:rPr>
                  <a:t>α</a:t>
                </a:r>
                <a:endParaRPr lang="ru-RU" i="1" dirty="0">
                  <a:solidFill>
                    <a:srgbClr val="C00000"/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400" i="1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α - </a:t>
                </a:r>
                <a:r>
                  <a:rPr lang="ru-RU" sz="24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угол  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между нормалью </a:t>
                </a:r>
                <a:r>
                  <a:rPr lang="ru-RU" sz="24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к плоскости 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контура  и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ru-RU" sz="2400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Если магнитное </a:t>
                </a:r>
                <a:r>
                  <a:rPr lang="ru-RU" sz="2400" dirty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поле перпендикулярно плоскости 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Georgia" pitchFamily="18" charset="0"/>
                  </a:rPr>
                  <a:t>контура, тогда </a:t>
                </a:r>
              </a:p>
              <a:p>
                <a:pPr marL="0" indent="0">
                  <a:buNone/>
                </a:pPr>
                <a:r>
                  <a:rPr lang="el-GR" i="1" dirty="0" smtClean="0">
                    <a:solidFill>
                      <a:srgbClr val="C00000"/>
                    </a:solidFill>
                    <a:latin typeface="Georgia" pitchFamily="18" charset="0"/>
                  </a:rPr>
                  <a:t>Φ </a:t>
                </a:r>
                <a:r>
                  <a:rPr lang="el-GR" i="1" dirty="0">
                    <a:solidFill>
                      <a:srgbClr val="C00000"/>
                    </a:solidFill>
                    <a:latin typeface="Georgia" pitchFamily="18" charset="0"/>
                  </a:rPr>
                  <a:t>= </a:t>
                </a:r>
                <a:r>
                  <a:rPr lang="en-US" i="1" dirty="0" smtClean="0">
                    <a:solidFill>
                      <a:srgbClr val="C00000"/>
                    </a:solidFill>
                    <a:latin typeface="Georgia" pitchFamily="18" charset="0"/>
                  </a:rPr>
                  <a:t>BS</a:t>
                </a:r>
                <a:endParaRPr lang="ru-RU" i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48455"/>
                <a:ext cx="8953218" cy="3309159"/>
              </a:xfrm>
              <a:blipFill rotWithShape="1">
                <a:blip r:embed="rId2"/>
                <a:stretch>
                  <a:fillRect l="-1635" t="-3131" b="-3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7615"/>
            <a:ext cx="3321787" cy="262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763688" y="5013818"/>
            <a:ext cx="0" cy="9972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5303134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4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303134"/>
                <a:ext cx="576064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7615"/>
            <a:ext cx="2952328" cy="254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1322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Электромагнитная индукция</vt:lpstr>
      <vt:lpstr>Презентация PowerPoint</vt:lpstr>
      <vt:lpstr>Презентация PowerPoint</vt:lpstr>
      <vt:lpstr>Опыты Фарадея</vt:lpstr>
      <vt:lpstr>Опыты Фарадея</vt:lpstr>
      <vt:lpstr>Опыты Фарадея</vt:lpstr>
      <vt:lpstr>Презентация PowerPoint</vt:lpstr>
      <vt:lpstr>Выводы:</vt:lpstr>
      <vt:lpstr>Магнитный поток (Ф)</vt:lpstr>
      <vt:lpstr>Презентация PowerPoint</vt:lpstr>
      <vt:lpstr>Презентация PowerPoint</vt:lpstr>
      <vt:lpstr>Закон электромагнитной индукции Фарадея</vt:lpstr>
      <vt:lpstr>Правило Ленца</vt:lpstr>
      <vt:lpstr>Правило Ленца</vt:lpstr>
      <vt:lpstr>Алгоритм решения задач на правило Ленца </vt:lpstr>
      <vt:lpstr>Презентация PowerPoint</vt:lpstr>
      <vt:lpstr>Презентация PowerPoint</vt:lpstr>
      <vt:lpstr>Презентация PowerPoint</vt:lpstr>
      <vt:lpstr>Вывод закона электромагнитной индукции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Электромагнитная индукция</dc:title>
  <dc:creator>Mama</dc:creator>
  <cp:lastModifiedBy>112</cp:lastModifiedBy>
  <cp:revision>131</cp:revision>
  <dcterms:created xsi:type="dcterms:W3CDTF">2015-09-11T17:42:32Z</dcterms:created>
  <dcterms:modified xsi:type="dcterms:W3CDTF">2022-01-24T07:18:39Z</dcterms:modified>
</cp:coreProperties>
</file>